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4"/>
  </p:notesMasterIdLst>
  <p:sldIdLst>
    <p:sldId id="259" r:id="rId2"/>
    <p:sldId id="260"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8" autoAdjust="0"/>
    <p:restoredTop sz="94660"/>
  </p:normalViewPr>
  <p:slideViewPr>
    <p:cSldViewPr snapToGrid="0">
      <p:cViewPr varScale="1">
        <p:scale>
          <a:sx n="115" d="100"/>
          <a:sy n="115" d="100"/>
        </p:scale>
        <p:origin x="19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33AF8B-8DF5-4C67-8359-3CF240120320}" type="datetimeFigureOut">
              <a:rPr lang="en-GB" smtClean="0"/>
              <a:t>12/12/2022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34959C-DEEB-40A4-95BE-1C45095F724C}" type="slidenum">
              <a:rPr lang="en-GB" smtClean="0"/>
              <a:t>‹#›</a:t>
            </a:fld>
            <a:endParaRPr lang="en-GB"/>
          </a:p>
        </p:txBody>
      </p:sp>
    </p:spTree>
    <p:extLst>
      <p:ext uri="{BB962C8B-B14F-4D97-AF65-F5344CB8AC3E}">
        <p14:creationId xmlns:p14="http://schemas.microsoft.com/office/powerpoint/2010/main" val="830054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08E90-F652-4B40-BD0B-1F8BC7EBCD06}"/>
              </a:ext>
            </a:extLst>
          </p:cNvPr>
          <p:cNvSpPr>
            <a:spLocks noGrp="1"/>
          </p:cNvSpPr>
          <p:nvPr>
            <p:ph type="ctrTitle"/>
          </p:nvPr>
        </p:nvSpPr>
        <p:spPr>
          <a:xfrm>
            <a:off x="854765" y="4209426"/>
            <a:ext cx="9144000" cy="601111"/>
          </a:xfrm>
        </p:spPr>
        <p:txBody>
          <a:bodyPr anchor="b">
            <a:normAutofit/>
          </a:bodyPr>
          <a:lstStyle>
            <a:lvl1pPr algn="l">
              <a:defRPr sz="3600">
                <a:solidFill>
                  <a:srgbClr val="005EB8"/>
                </a:solidFi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61F7CE30-6632-4A18-9007-59691A06EF81}"/>
              </a:ext>
            </a:extLst>
          </p:cNvPr>
          <p:cNvSpPr>
            <a:spLocks noGrp="1"/>
          </p:cNvSpPr>
          <p:nvPr>
            <p:ph type="subTitle" idx="1"/>
          </p:nvPr>
        </p:nvSpPr>
        <p:spPr>
          <a:xfrm>
            <a:off x="854765" y="4843667"/>
            <a:ext cx="9144000" cy="466379"/>
          </a:xfrm>
        </p:spPr>
        <p:txBody>
          <a:bodyPr>
            <a:normAutofit/>
          </a:bodyPr>
          <a:lstStyle>
            <a:lvl1pPr marL="0" indent="0" algn="l">
              <a:buNone/>
              <a:defRPr sz="1800">
                <a:solidFill>
                  <a:srgbClr val="005EB8"/>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pic>
        <p:nvPicPr>
          <p:cNvPr id="6" name="Picture 5">
            <a:extLst>
              <a:ext uri="{FF2B5EF4-FFF2-40B4-BE49-F238E27FC236}">
                <a16:creationId xmlns:a16="http://schemas.microsoft.com/office/drawing/2014/main" id="{3CFCDE03-0EEA-4F49-A6B9-58B291621EE7}"/>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10890000" y="360000"/>
            <a:ext cx="953272" cy="720000"/>
          </a:xfrm>
          <a:prstGeom prst="rect">
            <a:avLst/>
          </a:prstGeom>
          <a:noFill/>
          <a:ln>
            <a:noFill/>
          </a:ln>
        </p:spPr>
      </p:pic>
    </p:spTree>
    <p:extLst>
      <p:ext uri="{BB962C8B-B14F-4D97-AF65-F5344CB8AC3E}">
        <p14:creationId xmlns:p14="http://schemas.microsoft.com/office/powerpoint/2010/main" val="310286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FCB08CE-B749-4A34-8E38-256DAB23FDA3}"/>
              </a:ext>
            </a:extLst>
          </p:cNvPr>
          <p:cNvSpPr txBox="1"/>
          <p:nvPr userDrawn="1"/>
        </p:nvSpPr>
        <p:spPr>
          <a:xfrm>
            <a:off x="291314" y="6372536"/>
            <a:ext cx="647362" cy="276999"/>
          </a:xfrm>
          <a:prstGeom prst="rect">
            <a:avLst/>
          </a:prstGeom>
          <a:noFill/>
        </p:spPr>
        <p:txBody>
          <a:bodyPr wrap="square" rtlCol="0">
            <a:spAutoFit/>
          </a:bodyPr>
          <a:lstStyle/>
          <a:p>
            <a:pPr algn="l"/>
            <a:fld id="{34F92BC6-D7C3-584B-87F2-0B845776A5AD}" type="slidenum">
              <a:rPr lang="en-US" sz="12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1200" dirty="0">
                <a:solidFill>
                  <a:schemeClr val="accent3">
                    <a:lumMod val="60000"/>
                    <a:lumOff val="40000"/>
                  </a:schemeClr>
                </a:solidFill>
                <a:latin typeface="Arial" panose="020B0604020202020204" pitchFamily="34" charset="0"/>
                <a:cs typeface="Arial" panose="020B0604020202020204" pitchFamily="34" charset="0"/>
              </a:rPr>
              <a:t> </a:t>
            </a:r>
            <a:r>
              <a:rPr lang="en-US" sz="1200" dirty="0">
                <a:solidFill>
                  <a:schemeClr val="accent3"/>
                </a:solidFill>
                <a:latin typeface="Arial" panose="020B0604020202020204" pitchFamily="34" charset="0"/>
                <a:cs typeface="Arial" panose="020B0604020202020204" pitchFamily="34" charset="0"/>
              </a:rPr>
              <a:t>  </a:t>
            </a:r>
            <a:r>
              <a:rPr lang="en-US" sz="1200" dirty="0">
                <a:solidFill>
                  <a:srgbClr val="005EB8"/>
                </a:solidFill>
                <a:latin typeface="Arial" panose="020B0604020202020204" pitchFamily="34" charset="0"/>
                <a:cs typeface="Arial" panose="020B0604020202020204" pitchFamily="34" charset="0"/>
              </a:rPr>
              <a:t>|</a:t>
            </a:r>
            <a:endParaRPr lang="en-US" sz="1200" dirty="0">
              <a:solidFill>
                <a:schemeClr val="accent3"/>
              </a:solidFill>
              <a:latin typeface="Arial" panose="020B0604020202020204" pitchFamily="34" charset="0"/>
              <a:cs typeface="Arial" panose="020B0604020202020204" pitchFamily="34" charset="0"/>
            </a:endParaRPr>
          </a:p>
        </p:txBody>
      </p:sp>
      <p:sp>
        <p:nvSpPr>
          <p:cNvPr id="12" name="Title 10">
            <a:extLst>
              <a:ext uri="{FF2B5EF4-FFF2-40B4-BE49-F238E27FC236}">
                <a16:creationId xmlns:a16="http://schemas.microsoft.com/office/drawing/2014/main" id="{22B34758-9E88-47CF-97D6-6500D97D9E41}"/>
              </a:ext>
            </a:extLst>
          </p:cNvPr>
          <p:cNvSpPr>
            <a:spLocks noGrp="1"/>
          </p:cNvSpPr>
          <p:nvPr>
            <p:ph type="title"/>
          </p:nvPr>
        </p:nvSpPr>
        <p:spPr>
          <a:xfrm>
            <a:off x="784109" y="1210682"/>
            <a:ext cx="10641498" cy="611649"/>
          </a:xfrm>
          <a:prstGeom prst="rect">
            <a:avLst/>
          </a:prstGeom>
        </p:spPr>
        <p:txBody>
          <a:bodyPr/>
          <a:lstStyle>
            <a:lvl1pPr>
              <a:defRPr sz="3600" b="0">
                <a:solidFill>
                  <a:srgbClr val="005EB8"/>
                </a:solidFill>
                <a:latin typeface="Arial" panose="020B0604020202020204" pitchFamily="34" charset="0"/>
                <a:cs typeface="Arial" panose="020B0604020202020204" pitchFamily="34" charset="0"/>
              </a:defRPr>
            </a:lvl1pPr>
          </a:lstStyle>
          <a:p>
            <a:r>
              <a:rPr lang="en-US"/>
              <a:t>Click to edit Master title style</a:t>
            </a:r>
            <a:endParaRPr lang="en-US" sz="2800" dirty="0">
              <a:solidFill>
                <a:srgbClr val="005EB8"/>
              </a:solidFill>
              <a:latin typeface="Arial" charset="0"/>
              <a:ea typeface="Arial" charset="0"/>
              <a:cs typeface="Arial" charset="0"/>
            </a:endParaRPr>
          </a:p>
        </p:txBody>
      </p:sp>
      <p:sp>
        <p:nvSpPr>
          <p:cNvPr id="13" name="Content Placeholder 9">
            <a:extLst>
              <a:ext uri="{FF2B5EF4-FFF2-40B4-BE49-F238E27FC236}">
                <a16:creationId xmlns:a16="http://schemas.microsoft.com/office/drawing/2014/main" id="{34C2919C-3AD4-436F-A0CC-4F48C43AA521}"/>
              </a:ext>
            </a:extLst>
          </p:cNvPr>
          <p:cNvSpPr>
            <a:spLocks noGrp="1"/>
          </p:cNvSpPr>
          <p:nvPr>
            <p:ph sz="quarter" idx="10"/>
          </p:nvPr>
        </p:nvSpPr>
        <p:spPr>
          <a:xfrm>
            <a:off x="784109" y="2141151"/>
            <a:ext cx="10641498" cy="2244128"/>
          </a:xfrm>
          <a:prstGeom prst="rect">
            <a:avLst/>
          </a:prstGeom>
        </p:spPr>
        <p:txBody>
          <a:bodyPr/>
          <a:lstStyle>
            <a:lvl1pPr>
              <a:defRPr sz="1400">
                <a:latin typeface="Arial" panose="020B0604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Footer Placeholder 2">
            <a:extLst>
              <a:ext uri="{FF2B5EF4-FFF2-40B4-BE49-F238E27FC236}">
                <a16:creationId xmlns:a16="http://schemas.microsoft.com/office/drawing/2014/main" id="{5AB091A9-979F-438D-A004-40CFB3EAC3A7}"/>
              </a:ext>
            </a:extLst>
          </p:cNvPr>
          <p:cNvSpPr>
            <a:spLocks noGrp="1"/>
          </p:cNvSpPr>
          <p:nvPr>
            <p:ph type="ftr" sz="quarter" idx="3"/>
          </p:nvPr>
        </p:nvSpPr>
        <p:spPr>
          <a:xfrm>
            <a:off x="690676" y="6333439"/>
            <a:ext cx="5723164" cy="365125"/>
          </a:xfrm>
          <a:prstGeom prst="rect">
            <a:avLst/>
          </a:prstGeom>
        </p:spPr>
        <p:txBody>
          <a:bodyPr vert="horz" lIns="91440" tIns="45720" rIns="91440" bIns="45720" rtlCol="0" anchor="ctr"/>
          <a:lstStyle>
            <a:lvl1pPr algn="l">
              <a:defRPr sz="1200" b="0">
                <a:solidFill>
                  <a:schemeClr val="accent3">
                    <a:lumMod val="60000"/>
                    <a:lumOff val="40000"/>
                  </a:schemeClr>
                </a:solidFill>
                <a:latin typeface="Arial" charset="0"/>
                <a:ea typeface="Arial" charset="0"/>
                <a:cs typeface="Arial" charset="0"/>
              </a:defRPr>
            </a:lvl1pPr>
          </a:lstStyle>
          <a:p>
            <a:r>
              <a:rPr lang="en-US" dirty="0"/>
              <a:t>Presentation title</a:t>
            </a:r>
          </a:p>
        </p:txBody>
      </p:sp>
      <p:pic>
        <p:nvPicPr>
          <p:cNvPr id="7" name="Picture 6">
            <a:extLst>
              <a:ext uri="{FF2B5EF4-FFF2-40B4-BE49-F238E27FC236}">
                <a16:creationId xmlns:a16="http://schemas.microsoft.com/office/drawing/2014/main" id="{3D9F83AB-04F8-4C53-93F7-BAAABEF42693}"/>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10890000" y="360000"/>
            <a:ext cx="953272" cy="720000"/>
          </a:xfrm>
          <a:prstGeom prst="rect">
            <a:avLst/>
          </a:prstGeom>
          <a:noFill/>
          <a:ln>
            <a:noFill/>
          </a:ln>
        </p:spPr>
      </p:pic>
    </p:spTree>
    <p:extLst>
      <p:ext uri="{BB962C8B-B14F-4D97-AF65-F5344CB8AC3E}">
        <p14:creationId xmlns:p14="http://schemas.microsoft.com/office/powerpoint/2010/main" val="366699827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C963A1-AC6C-45E8-9A5E-5724DC43F4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FE06ACFE-E4D6-411B-9ADC-FFC9D7DBBD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88DBF1BF-AB6C-4EA7-A16A-0C6C9EFA13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CD3CFA-4DDC-43FC-968A-540737FDA836}" type="datetimeFigureOut">
              <a:rPr lang="en-GB" smtClean="0"/>
              <a:t>12/12/2022</a:t>
            </a:fld>
            <a:endParaRPr lang="en-GB" dirty="0"/>
          </a:p>
        </p:txBody>
      </p:sp>
      <p:sp>
        <p:nvSpPr>
          <p:cNvPr id="5" name="Footer Placeholder 4">
            <a:extLst>
              <a:ext uri="{FF2B5EF4-FFF2-40B4-BE49-F238E27FC236}">
                <a16:creationId xmlns:a16="http://schemas.microsoft.com/office/drawing/2014/main" id="{6F1E0E1F-777F-42FA-A4A2-320208497D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91CC28B-BDF3-45C3-92FF-6562C624CA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0FC886-343C-4B72-AFE6-F0497CBE7873}" type="slidenum">
              <a:rPr lang="en-GB" smtClean="0"/>
              <a:t>‹#›</a:t>
            </a:fld>
            <a:endParaRPr lang="en-GB"/>
          </a:p>
        </p:txBody>
      </p:sp>
    </p:spTree>
    <p:extLst>
      <p:ext uri="{BB962C8B-B14F-4D97-AF65-F5344CB8AC3E}">
        <p14:creationId xmlns:p14="http://schemas.microsoft.com/office/powerpoint/2010/main" val="3736443022"/>
      </p:ext>
    </p:extLst>
  </p:cSld>
  <p:clrMap bg1="lt1" tx1="dk1" bg2="lt2" tx2="dk2" accent1="accent1" accent2="accent2" accent3="accent3" accent4="accent4" accent5="accent5" accent6="accent6" hlink="hlink" folHlink="folHlink"/>
  <p:sldLayoutIdLst>
    <p:sldLayoutId id="2147483669" r:id="rId1"/>
    <p:sldLayoutId id="214748367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hyperlink" Target="https://future.nhs.uk/GIRFTNational" TargetMode="External"/><Relationship Id="rId5" Type="http://schemas.openxmlformats.org/officeDocument/2006/relationships/hyperlink" Target="https://future.nhs.uk/GIRFTNational/groupHome" TargetMode="External"/><Relationship Id="rId4" Type="http://schemas.openxmlformats.org/officeDocument/2006/relationships/image" Target="../media/image4.sv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future.nhs.uk/connect.ti/GIRFTNational/view?objectId=39442512" TargetMode="External"/><Relationship Id="rId1" Type="http://schemas.openxmlformats.org/officeDocument/2006/relationships/slideLayout" Target="../slideLayouts/slideLayout2.xml"/><Relationship Id="rId6" Type="http://schemas.openxmlformats.org/officeDocument/2006/relationships/hyperlink" Target="https://www.england.nhs.uk/publication/validation-toolkit-and-guidance/" TargetMode="External"/><Relationship Id="rId5" Type="http://schemas.openxmlformats.org/officeDocument/2006/relationships/image" Target="../media/image4.svg"/><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C2763-FEC9-C7CF-4421-A512BA4867CA}"/>
              </a:ext>
            </a:extLst>
          </p:cNvPr>
          <p:cNvSpPr>
            <a:spLocks noGrp="1"/>
          </p:cNvSpPr>
          <p:nvPr>
            <p:ph type="title"/>
          </p:nvPr>
        </p:nvSpPr>
        <p:spPr>
          <a:xfrm>
            <a:off x="465610" y="269833"/>
            <a:ext cx="8514937" cy="611649"/>
          </a:xfrm>
        </p:spPr>
        <p:txBody>
          <a:bodyPr>
            <a:normAutofit/>
          </a:bodyPr>
          <a:lstStyle/>
          <a:p>
            <a:r>
              <a:rPr lang="en-GB" sz="2400" dirty="0"/>
              <a:t>Maximising elective activity over winter</a:t>
            </a:r>
            <a:endParaRPr lang="en-US" sz="2400" dirty="0"/>
          </a:p>
        </p:txBody>
      </p:sp>
      <p:sp>
        <p:nvSpPr>
          <p:cNvPr id="3" name="Content Placeholder 2">
            <a:extLst>
              <a:ext uri="{FF2B5EF4-FFF2-40B4-BE49-F238E27FC236}">
                <a16:creationId xmlns:a16="http://schemas.microsoft.com/office/drawing/2014/main" id="{B13A92EA-95BB-F421-3A78-DA615A79EB9C}"/>
              </a:ext>
            </a:extLst>
          </p:cNvPr>
          <p:cNvSpPr>
            <a:spLocks noGrp="1"/>
          </p:cNvSpPr>
          <p:nvPr>
            <p:ph sz="quarter" idx="10"/>
          </p:nvPr>
        </p:nvSpPr>
        <p:spPr>
          <a:xfrm>
            <a:off x="465610" y="881482"/>
            <a:ext cx="10212900" cy="474558"/>
          </a:xfrm>
        </p:spPr>
        <p:txBody>
          <a:bodyPr>
            <a:noAutofit/>
          </a:bodyPr>
          <a:lstStyle/>
          <a:p>
            <a:pPr marL="0" lvl="1" indent="0">
              <a:lnSpc>
                <a:spcPct val="110000"/>
              </a:lnSpc>
              <a:buNone/>
            </a:pPr>
            <a:r>
              <a:rPr lang="en-GB" dirty="0"/>
              <a:t>We know that services are very pressured right now and that NHS staff are working extremely hard, in difficult circumstances, to tackle the backlogs of care caused by the pandemic. Thank you to you and your teams for everything you are doing in the best interests of patients.</a:t>
            </a:r>
          </a:p>
          <a:p>
            <a:pPr marL="0" lvl="1" indent="0">
              <a:lnSpc>
                <a:spcPct val="110000"/>
              </a:lnSpc>
              <a:buNone/>
            </a:pPr>
            <a:endParaRPr lang="en-GB" dirty="0"/>
          </a:p>
          <a:p>
            <a:pPr lvl="1">
              <a:lnSpc>
                <a:spcPct val="110000"/>
              </a:lnSpc>
            </a:pPr>
            <a:endParaRPr lang="en-US" dirty="0"/>
          </a:p>
          <a:p>
            <a:pPr marL="457200" lvl="1" indent="0">
              <a:lnSpc>
                <a:spcPct val="110000"/>
              </a:lnSpc>
              <a:buNone/>
            </a:pPr>
            <a:endParaRPr lang="en-US" dirty="0"/>
          </a:p>
        </p:txBody>
      </p:sp>
      <p:sp>
        <p:nvSpPr>
          <p:cNvPr id="5" name="Rectangle 4">
            <a:extLst>
              <a:ext uri="{FF2B5EF4-FFF2-40B4-BE49-F238E27FC236}">
                <a16:creationId xmlns:a16="http://schemas.microsoft.com/office/drawing/2014/main" id="{0484278A-A9E7-4F1B-9474-0F224A76613C}"/>
              </a:ext>
            </a:extLst>
          </p:cNvPr>
          <p:cNvSpPr/>
          <p:nvPr/>
        </p:nvSpPr>
        <p:spPr>
          <a:xfrm>
            <a:off x="6891346" y="1571561"/>
            <a:ext cx="4540468" cy="4425827"/>
          </a:xfrm>
          <a:prstGeom prst="rect">
            <a:avLst/>
          </a:prstGeom>
          <a:ln w="28575">
            <a:solidFill>
              <a:schemeClr val="accent1"/>
            </a:solidFill>
          </a:ln>
        </p:spPr>
        <p:txBody>
          <a:bodyPr wrap="square">
            <a:spAutoFit/>
          </a:bodyPr>
          <a:lstStyle/>
          <a:p>
            <a:pPr marL="0" marR="0" lvl="1" indent="0" algn="l" defTabSz="914400" rtl="0" eaLnBrk="1" fontAlgn="auto" latinLnBrk="0" hangingPunct="1">
              <a:lnSpc>
                <a:spcPct val="11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endParaRPr>
          </a:p>
          <a:p>
            <a:pPr marL="0" marR="0" lvl="1" indent="0" algn="l" defTabSz="914400" rtl="0" eaLnBrk="1" fontAlgn="auto" latinLnBrk="0" hangingPunct="1">
              <a:lnSpc>
                <a:spcPct val="110000"/>
              </a:lnSpc>
              <a:spcBef>
                <a:spcPts val="0"/>
              </a:spcBef>
              <a:spcAft>
                <a:spcPts val="0"/>
              </a:spcAft>
              <a:buClrTx/>
              <a:buSzTx/>
              <a:buFontTx/>
              <a:buNone/>
              <a:tabLst/>
              <a:defRPr/>
            </a:pPr>
            <a:r>
              <a:rPr kumimoji="0" lang="en-GB" sz="1600" b="0" i="0" u="sng"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Checklist for long waiting </a:t>
            </a:r>
            <a:r>
              <a:rPr kumimoji="0" lang="en-GB" sz="1600" b="0" i="0" u="sng" strike="noStrike" kern="1200" cap="none" spc="0" normalizeH="0" baseline="0" noProof="0" dirty="0" smtClean="0">
                <a:ln>
                  <a:noFill/>
                </a:ln>
                <a:solidFill>
                  <a:srgbClr val="0070C0"/>
                </a:solidFill>
                <a:effectLst/>
                <a:uLnTx/>
                <a:uFillTx/>
                <a:latin typeface="Arial" panose="020B0604020202020204" pitchFamily="34" charset="0"/>
                <a:ea typeface="+mn-ea"/>
                <a:cs typeface="Arial" panose="020B0604020202020204" pitchFamily="34" charset="0"/>
              </a:rPr>
              <a:t>surgical patients</a:t>
            </a:r>
            <a:r>
              <a:rPr kumimoji="0" lang="en-GB" sz="1600" b="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a:t>
            </a:r>
          </a:p>
          <a:p>
            <a:pPr marL="0" marR="0" lvl="1" indent="0" algn="l" defTabSz="914400" rtl="0" eaLnBrk="1" fontAlgn="auto" latinLnBrk="0" hangingPunct="1">
              <a:lnSpc>
                <a:spcPct val="11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36575" marR="0" lvl="1" indent="0" algn="l" defTabSz="914400" rtl="0" eaLnBrk="1" fontAlgn="auto" latinLnBrk="0" hangingPunct="1">
              <a:lnSpc>
                <a:spcPct val="11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Do you know who on your list has been waiting more than </a:t>
            </a:r>
            <a:r>
              <a:rPr kumimoji="0" lang="en-GB"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52 weeks?</a:t>
            </a: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36575" marR="0" lvl="1" indent="0" algn="l" defTabSz="914400" rtl="0" eaLnBrk="1" fontAlgn="auto" latinLnBrk="0" hangingPunct="1">
              <a:lnSpc>
                <a:spcPct val="11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36575" lvl="1">
              <a:lnSpc>
                <a:spcPct val="110000"/>
              </a:lnSpc>
              <a:defRPr/>
            </a:pPr>
            <a:r>
              <a:rPr lang="en-GB" sz="1600" dirty="0">
                <a:solidFill>
                  <a:prstClr val="black"/>
                </a:solidFill>
                <a:latin typeface="Arial" panose="020B0604020202020204" pitchFamily="34" charset="0"/>
                <a:cs typeface="Arial" panose="020B0604020202020204" pitchFamily="34" charset="0"/>
              </a:rPr>
              <a:t>Have </a:t>
            </a:r>
            <a:r>
              <a:rPr lang="en-GB" sz="1600" dirty="0" smtClean="0">
                <a:solidFill>
                  <a:prstClr val="black"/>
                </a:solidFill>
                <a:latin typeface="Arial" panose="020B0604020202020204" pitchFamily="34" charset="0"/>
                <a:cs typeface="Arial" panose="020B0604020202020204" pitchFamily="34" charset="0"/>
              </a:rPr>
              <a:t>your team </a:t>
            </a:r>
            <a:r>
              <a:rPr lang="en-GB" sz="1600" dirty="0">
                <a:solidFill>
                  <a:prstClr val="black"/>
                </a:solidFill>
                <a:latin typeface="Arial" panose="020B0604020202020204" pitchFamily="34" charset="0"/>
                <a:cs typeface="Arial" panose="020B0604020202020204" pitchFamily="34" charset="0"/>
              </a:rPr>
              <a:t>made contact with the patient recently? </a:t>
            </a:r>
            <a:endParaRPr lang="en-GB" sz="1600" dirty="0" smtClean="0">
              <a:solidFill>
                <a:prstClr val="black"/>
              </a:solidFill>
              <a:latin typeface="Arial" panose="020B0604020202020204" pitchFamily="34" charset="0"/>
              <a:cs typeface="Arial" panose="020B0604020202020204" pitchFamily="34" charset="0"/>
            </a:endParaRPr>
          </a:p>
          <a:p>
            <a:pPr marL="536575" lvl="1">
              <a:lnSpc>
                <a:spcPct val="110000"/>
              </a:lnSpc>
              <a:defRPr/>
            </a:pPr>
            <a:endParaRPr lang="en-GB" sz="1600" dirty="0" smtClean="0">
              <a:solidFill>
                <a:prstClr val="black"/>
              </a:solidFill>
              <a:latin typeface="Arial" panose="020B0604020202020204" pitchFamily="34" charset="0"/>
              <a:cs typeface="Arial" panose="020B0604020202020204" pitchFamily="34" charset="0"/>
            </a:endParaRPr>
          </a:p>
          <a:p>
            <a:pPr marL="536575" marR="0" lvl="1" indent="0" algn="l" defTabSz="914400" rtl="0" eaLnBrk="1" fontAlgn="auto" latinLnBrk="0" hangingPunct="1">
              <a:lnSpc>
                <a:spcPct val="110000"/>
              </a:lnSpc>
              <a:spcBef>
                <a:spcPts val="0"/>
              </a:spcBef>
              <a:spcAft>
                <a:spcPts val="0"/>
              </a:spcAft>
              <a:buClrTx/>
              <a:buSzTx/>
              <a:buFontTx/>
              <a:buNone/>
              <a:tabLst/>
              <a:defRPr/>
            </a:pPr>
            <a:r>
              <a:rPr lang="en-GB" sz="1600" dirty="0" smtClean="0">
                <a:solidFill>
                  <a:prstClr val="black"/>
                </a:solidFill>
                <a:latin typeface="Arial" panose="020B0604020202020204" pitchFamily="34" charset="0"/>
                <a:cs typeface="Arial" panose="020B0604020202020204" pitchFamily="34" charset="0"/>
              </a:rPr>
              <a:t>Have you confirmed that they want an operation to reduce the risk of on the day cancellation</a:t>
            </a:r>
            <a:r>
              <a:rPr kumimoji="0" lang="en-GB"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36575" marR="0" lvl="1" indent="0" algn="l" defTabSz="914400" rtl="0" eaLnBrk="1" fontAlgn="auto" latinLnBrk="0" hangingPunct="1">
              <a:lnSpc>
                <a:spcPct val="11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36575" marR="0" lvl="1" indent="0" algn="l" defTabSz="914400" rtl="0" eaLnBrk="1" fontAlgn="auto" latinLnBrk="0" hangingPunct="1">
              <a:lnSpc>
                <a:spcPct val="110000"/>
              </a:lnSpc>
              <a:spcBef>
                <a:spcPts val="0"/>
              </a:spcBef>
              <a:spcAft>
                <a:spcPts val="0"/>
              </a:spcAft>
              <a:buClrTx/>
              <a:buSzTx/>
              <a:buFontTx/>
              <a:buNone/>
              <a:tabLst/>
              <a:defRPr/>
            </a:pPr>
            <a:r>
              <a:rPr lang="en-GB" sz="1600" dirty="0" smtClean="0">
                <a:solidFill>
                  <a:prstClr val="black"/>
                </a:solidFill>
                <a:latin typeface="Arial" panose="020B0604020202020204" pitchFamily="34" charset="0"/>
                <a:cs typeface="Arial" panose="020B0604020202020204" pitchFamily="34" charset="0"/>
              </a:rPr>
              <a:t>Have you identified patients who could come in at short notice?</a:t>
            </a:r>
            <a:endParaRPr kumimoji="0" lang="en-GB"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p>
            <a:pPr marL="536575" marR="0" lvl="1" indent="0" algn="l" defTabSz="914400" rtl="0" eaLnBrk="1" fontAlgn="auto" latinLnBrk="0" hangingPunct="1">
              <a:lnSpc>
                <a:spcPct val="110000"/>
              </a:lnSpc>
              <a:spcBef>
                <a:spcPts val="0"/>
              </a:spcBef>
              <a:spcAft>
                <a:spcPts val="0"/>
              </a:spcAft>
              <a:buClrTx/>
              <a:buSzTx/>
              <a:buFontTx/>
              <a:buNone/>
              <a:tabLst/>
              <a:defRPr/>
            </a:pPr>
            <a:endParaRPr lang="en-GB" sz="1600" dirty="0">
              <a:solidFill>
                <a:prstClr val="black"/>
              </a:solidFil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D1EF16FD-E8AE-4B4E-BD89-5F4B68D8D9F9}"/>
              </a:ext>
            </a:extLst>
          </p:cNvPr>
          <p:cNvSpPr/>
          <p:nvPr/>
        </p:nvSpPr>
        <p:spPr>
          <a:xfrm>
            <a:off x="7073462" y="2480437"/>
            <a:ext cx="325821" cy="3153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52D8D8A8-A89F-4732-A685-6A41E3266521}"/>
              </a:ext>
            </a:extLst>
          </p:cNvPr>
          <p:cNvSpPr/>
          <p:nvPr/>
        </p:nvSpPr>
        <p:spPr>
          <a:xfrm>
            <a:off x="7073460" y="3265738"/>
            <a:ext cx="325821" cy="3153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319937A7-66C0-411B-82B1-9BF4B4CE5655}"/>
              </a:ext>
            </a:extLst>
          </p:cNvPr>
          <p:cNvSpPr/>
          <p:nvPr/>
        </p:nvSpPr>
        <p:spPr>
          <a:xfrm>
            <a:off x="7081338" y="4081750"/>
            <a:ext cx="325821" cy="3153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F9DE59BA-E71A-4D7D-BCD7-0341D4ADF37D}"/>
              </a:ext>
            </a:extLst>
          </p:cNvPr>
          <p:cNvSpPr/>
          <p:nvPr/>
        </p:nvSpPr>
        <p:spPr>
          <a:xfrm>
            <a:off x="7086213" y="5151526"/>
            <a:ext cx="325821" cy="3153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Graphic 8" descr="Checkmark">
            <a:extLst>
              <a:ext uri="{FF2B5EF4-FFF2-40B4-BE49-F238E27FC236}">
                <a16:creationId xmlns:a16="http://schemas.microsoft.com/office/drawing/2014/main" id="{698C8DFB-E3AD-48F1-88A4-3E3305974DB2}"/>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7101049" y="2535100"/>
            <a:ext cx="270641" cy="270641"/>
          </a:xfrm>
          <a:prstGeom prst="rect">
            <a:avLst/>
          </a:prstGeom>
        </p:spPr>
      </p:pic>
      <p:pic>
        <p:nvPicPr>
          <p:cNvPr id="22" name="Graphic 21" descr="Checkmark">
            <a:extLst>
              <a:ext uri="{FF2B5EF4-FFF2-40B4-BE49-F238E27FC236}">
                <a16:creationId xmlns:a16="http://schemas.microsoft.com/office/drawing/2014/main" id="{151166AB-4CDA-4498-93CC-F31F399CADB2}"/>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7101048" y="3298586"/>
            <a:ext cx="270641" cy="270641"/>
          </a:xfrm>
          <a:prstGeom prst="rect">
            <a:avLst/>
          </a:prstGeom>
        </p:spPr>
      </p:pic>
      <p:pic>
        <p:nvPicPr>
          <p:cNvPr id="23" name="Graphic 22" descr="Checkmark">
            <a:extLst>
              <a:ext uri="{FF2B5EF4-FFF2-40B4-BE49-F238E27FC236}">
                <a16:creationId xmlns:a16="http://schemas.microsoft.com/office/drawing/2014/main" id="{15927935-8883-4994-95F4-53F1A9D0E9ED}"/>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7101048" y="4115605"/>
            <a:ext cx="270641" cy="270641"/>
          </a:xfrm>
          <a:prstGeom prst="rect">
            <a:avLst/>
          </a:prstGeom>
        </p:spPr>
      </p:pic>
      <p:pic>
        <p:nvPicPr>
          <p:cNvPr id="24" name="Graphic 23" descr="Checkmark">
            <a:extLst>
              <a:ext uri="{FF2B5EF4-FFF2-40B4-BE49-F238E27FC236}">
                <a16:creationId xmlns:a16="http://schemas.microsoft.com/office/drawing/2014/main" id="{4FEA7477-E38F-4062-9B45-8A55CEBD63C1}"/>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7128640" y="5184229"/>
            <a:ext cx="270641" cy="270641"/>
          </a:xfrm>
          <a:prstGeom prst="rect">
            <a:avLst/>
          </a:prstGeom>
        </p:spPr>
      </p:pic>
      <p:sp>
        <p:nvSpPr>
          <p:cNvPr id="10" name="Rectangle 9">
            <a:extLst>
              <a:ext uri="{FF2B5EF4-FFF2-40B4-BE49-F238E27FC236}">
                <a16:creationId xmlns:a16="http://schemas.microsoft.com/office/drawing/2014/main" id="{40A7BFD3-7074-492F-B59A-6291D1DEFC58}"/>
              </a:ext>
            </a:extLst>
          </p:cNvPr>
          <p:cNvSpPr/>
          <p:nvPr/>
        </p:nvSpPr>
        <p:spPr>
          <a:xfrm>
            <a:off x="465610" y="1736147"/>
            <a:ext cx="6390266" cy="5543056"/>
          </a:xfrm>
          <a:prstGeom prst="rect">
            <a:avLst/>
          </a:prstGeom>
        </p:spPr>
        <p:txBody>
          <a:bodyPr wrap="square">
            <a:spAutoFit/>
          </a:bodyPr>
          <a:lstStyle/>
          <a:p>
            <a:pPr marL="0" lvl="1">
              <a:lnSpc>
                <a:spcPct val="110000"/>
              </a:lnSpc>
              <a:defRPr/>
            </a:pP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know that people are waiting too long to access the treatment they need, with impacts on quality of life and the ability to work. </a:t>
            </a:r>
            <a:r>
              <a:rPr lang="en-GB" sz="1400" dirty="0" smtClean="0">
                <a:solidFill>
                  <a:prstClr val="black"/>
                </a:solidFill>
                <a:latin typeface="Arial" panose="020B0604020202020204" pitchFamily="34" charset="0"/>
                <a:cs typeface="Arial" panose="020B0604020202020204" pitchFamily="34" charset="0"/>
              </a:rPr>
              <a:t>Patients </a:t>
            </a:r>
            <a:r>
              <a:rPr lang="en-GB" sz="1400" dirty="0">
                <a:solidFill>
                  <a:prstClr val="black"/>
                </a:solidFill>
                <a:latin typeface="Arial" panose="020B0604020202020204" pitchFamily="34" charset="0"/>
                <a:cs typeface="Arial" panose="020B0604020202020204" pitchFamily="34" charset="0"/>
              </a:rPr>
              <a:t>are waiting for </a:t>
            </a:r>
            <a:r>
              <a:rPr lang="en-GB" sz="1400" dirty="0" smtClean="0">
                <a:solidFill>
                  <a:prstClr val="black"/>
                </a:solidFill>
                <a:latin typeface="Arial" panose="020B0604020202020204" pitchFamily="34" charset="0"/>
                <a:cs typeface="Arial" panose="020B0604020202020204" pitchFamily="34" charset="0"/>
              </a:rPr>
              <a:t>diagnostics, surgery </a:t>
            </a:r>
            <a:r>
              <a:rPr lang="en-GB" sz="1400" dirty="0">
                <a:solidFill>
                  <a:prstClr val="black"/>
                </a:solidFill>
                <a:latin typeface="Arial" panose="020B0604020202020204" pitchFamily="34" charset="0"/>
                <a:cs typeface="Arial" panose="020B0604020202020204" pitchFamily="34" charset="0"/>
              </a:rPr>
              <a:t>and outcomes of their tests. </a:t>
            </a:r>
            <a:r>
              <a:rPr lang="en-GB" sz="1400" dirty="0" smtClean="0">
                <a:solidFill>
                  <a:prstClr val="black"/>
                </a:solidFill>
                <a:latin typeface="Arial" panose="020B0604020202020204" pitchFamily="34" charset="0"/>
                <a:cs typeface="Arial" panose="020B0604020202020204" pitchFamily="34" charset="0"/>
              </a:rPr>
              <a:t>This causes anxiety for patients especially if waiting to find out if they have cancer and need cancer treatments. We </a:t>
            </a:r>
            <a:r>
              <a:rPr lang="en-GB" sz="1400" dirty="0">
                <a:solidFill>
                  <a:prstClr val="black"/>
                </a:solidFill>
                <a:latin typeface="Arial" panose="020B0604020202020204" pitchFamily="34" charset="0"/>
                <a:cs typeface="Arial" panose="020B0604020202020204" pitchFamily="34" charset="0"/>
              </a:rPr>
              <a:t>also know that the majority of long-waiting patients are in outpatient services. </a:t>
            </a:r>
          </a:p>
          <a:p>
            <a:pPr marL="0" marR="0" lvl="1"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1" indent="0" algn="l" defTabSz="914400" rtl="0" eaLnBrk="1" fontAlgn="auto" latinLnBrk="0" hangingPunct="1">
              <a:lnSpc>
                <a:spcPct val="11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With winter pressures expected to keep rising over the coming weeks and months, we know that you and your teams will be planning how to maximise activity and continue the focus on treating your patients who have been waiting the longest. To support </a:t>
            </a:r>
            <a:r>
              <a:rPr kumimoji="0" lang="en-GB"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this:</a:t>
            </a:r>
          </a:p>
          <a:p>
            <a:pPr marL="0" marR="0" lvl="1" indent="0" algn="l" defTabSz="914400" rtl="0" eaLnBrk="1" fontAlgn="auto" latinLnBrk="0" hangingPunct="1">
              <a:lnSpc>
                <a:spcPct val="110000"/>
              </a:lnSpc>
              <a:spcBef>
                <a:spcPts val="0"/>
              </a:spcBef>
              <a:spcAft>
                <a:spcPts val="0"/>
              </a:spcAft>
              <a:buClrTx/>
              <a:buSzTx/>
              <a:buFontTx/>
              <a:buNone/>
              <a:tabLst/>
              <a:defRPr/>
            </a:pPr>
            <a:endParaRPr lang="en-GB" sz="1400" dirty="0">
              <a:solidFill>
                <a:prstClr val="black"/>
              </a:solidFill>
              <a:latin typeface="Arial" panose="020B0604020202020204" pitchFamily="34" charset="0"/>
              <a:cs typeface="Arial" panose="020B0604020202020204" pitchFamily="34" charset="0"/>
            </a:endParaRPr>
          </a:p>
          <a:p>
            <a:pPr marL="0" marR="0" lvl="1" indent="0" algn="l" defTabSz="914400" rtl="0" eaLnBrk="1" fontAlgn="auto" latinLnBrk="0" hangingPunct="1">
              <a:lnSpc>
                <a:spcPct val="110000"/>
              </a:lnSpc>
              <a:spcBef>
                <a:spcPts val="0"/>
              </a:spcBef>
              <a:spcAft>
                <a:spcPts val="0"/>
              </a:spcAft>
              <a:buClrTx/>
              <a:buSzTx/>
              <a:buFontTx/>
              <a:buNone/>
              <a:tabLst/>
              <a:defRPr/>
            </a:pPr>
            <a:r>
              <a:rPr lang="en-GB" sz="1400" dirty="0" smtClean="0">
                <a:solidFill>
                  <a:prstClr val="black"/>
                </a:solidFill>
                <a:latin typeface="Arial" panose="020B0604020202020204" pitchFamily="34" charset="0"/>
                <a:cs typeface="Arial" panose="020B0604020202020204" pitchFamily="34" charset="0"/>
              </a:rPr>
              <a:t>For those waiting for surgical interventions</a:t>
            </a: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1" indent="-285750"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Please ensure that </a:t>
            </a:r>
            <a:r>
              <a:rPr kumimoji="0" lang="en-GB" sz="1400" b="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85 per cent </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of surgery is delivered as </a:t>
            </a:r>
            <a:r>
              <a:rPr kumimoji="0" lang="en-GB" sz="1400" b="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day case</a:t>
            </a: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1" indent="-285750"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Please ensure that you are running at </a:t>
            </a:r>
            <a:r>
              <a:rPr kumimoji="0" lang="en-GB" sz="1400" b="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85 per cent theatre </a:t>
            </a:r>
            <a:r>
              <a:rPr kumimoji="0" lang="en-GB" sz="1400" b="0" i="0" u="none" strike="noStrike" kern="1200" cap="none" spc="0" normalizeH="0" baseline="0" noProof="0" dirty="0" smtClean="0">
                <a:ln>
                  <a:noFill/>
                </a:ln>
                <a:solidFill>
                  <a:srgbClr val="0070C0"/>
                </a:solidFill>
                <a:effectLst/>
                <a:uLnTx/>
                <a:uFillTx/>
                <a:latin typeface="Arial" panose="020B0604020202020204" pitchFamily="34" charset="0"/>
                <a:ea typeface="+mn-ea"/>
                <a:cs typeface="Arial" panose="020B0604020202020204" pitchFamily="34" charset="0"/>
              </a:rPr>
              <a:t>utilisation</a:t>
            </a:r>
          </a:p>
          <a:p>
            <a:pPr marL="285750" marR="0" lvl="1" indent="-285750"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lang="en-GB" sz="1400" dirty="0" smtClean="0">
                <a:latin typeface="Arial" panose="020B0604020202020204" pitchFamily="34" charset="0"/>
                <a:cs typeface="Arial" panose="020B0604020202020204" pitchFamily="34" charset="0"/>
              </a:rPr>
              <a:t>Consider what procedures maybe carried outside of a theatre environment*</a:t>
            </a:r>
            <a:endParaRPr kumimoji="0" lang="en-GB" sz="1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L="285750" marR="0" lvl="1" indent="-285750"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Please </a:t>
            </a:r>
            <a:r>
              <a:rPr kumimoji="0" lang="en-GB" sz="1400" b="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keep surgical hubs running </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full capacity over winter, as they are designed to do, delivering both inpatient and day case </a:t>
            </a:r>
            <a:r>
              <a:rPr kumimoji="0" lang="en-GB"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surgery</a:t>
            </a:r>
          </a:p>
          <a:p>
            <a:pPr marL="285750" marR="0" lvl="1" indent="-285750"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lang="en-GB" sz="1400" dirty="0" smtClean="0">
                <a:solidFill>
                  <a:prstClr val="black"/>
                </a:solidFill>
                <a:latin typeface="Arial" panose="020B0604020202020204" pitchFamily="34" charset="0"/>
                <a:cs typeface="Arial" panose="020B0604020202020204" pitchFamily="34" charset="0"/>
              </a:rPr>
              <a:t>Consider, whether ambulatory SDEC pathways are being utilised</a:t>
            </a: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1"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1"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1"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1"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6" name="Rectangle 25">
            <a:extLst>
              <a:ext uri="{FF2B5EF4-FFF2-40B4-BE49-F238E27FC236}">
                <a16:creationId xmlns:a16="http://schemas.microsoft.com/office/drawing/2014/main" id="{F4535F96-B529-4A35-A038-CACAEBB14A05}"/>
              </a:ext>
            </a:extLst>
          </p:cNvPr>
          <p:cNvSpPr/>
          <p:nvPr/>
        </p:nvSpPr>
        <p:spPr>
          <a:xfrm>
            <a:off x="0" y="6308436"/>
            <a:ext cx="12192000" cy="54956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t>Useful </a:t>
            </a:r>
            <a:r>
              <a:rPr kumimoji="0" lang="en-GB"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Resource:</a:t>
            </a:r>
          </a:p>
          <a:p>
            <a:pPr lvl="0">
              <a:defRPr/>
            </a:pPr>
            <a:r>
              <a:rPr lang="en-GB" sz="1400" dirty="0" smtClean="0">
                <a:solidFill>
                  <a:schemeClr val="tx1"/>
                </a:solidFill>
                <a:latin typeface="Arial" panose="020B0604020202020204" pitchFamily="34" charset="0"/>
                <a:cs typeface="Arial" panose="020B0604020202020204" pitchFamily="34" charset="0"/>
              </a:rPr>
              <a:t>*Right Procedure, </a:t>
            </a:r>
            <a:r>
              <a:rPr lang="en-GB" sz="1400" dirty="0">
                <a:solidFill>
                  <a:schemeClr val="tx1"/>
                </a:solidFill>
                <a:latin typeface="Arial" panose="020B0604020202020204" pitchFamily="34" charset="0"/>
                <a:cs typeface="Arial" panose="020B0604020202020204" pitchFamily="34" charset="0"/>
              </a:rPr>
              <a:t>Right Place: </a:t>
            </a:r>
            <a:r>
              <a:rPr lang="en-GB" sz="1400" dirty="0">
                <a:solidFill>
                  <a:srgbClr val="0070C0"/>
                </a:solidFill>
                <a:latin typeface="Arial" panose="020B0604020202020204" pitchFamily="34" charset="0"/>
                <a:cs typeface="Arial" panose="020B0604020202020204" pitchFamily="34" charset="0"/>
                <a:hlinkClick r:id="rId5"/>
              </a:rPr>
              <a:t>https://</a:t>
            </a:r>
            <a:r>
              <a:rPr lang="en-GB" sz="1400" dirty="0" smtClean="0">
                <a:solidFill>
                  <a:srgbClr val="0070C0"/>
                </a:solidFill>
                <a:latin typeface="Arial" panose="020B0604020202020204" pitchFamily="34" charset="0"/>
                <a:cs typeface="Arial" panose="020B0604020202020204" pitchFamily="34" charset="0"/>
                <a:hlinkClick r:id="rId5"/>
              </a:rPr>
              <a:t>future.nhs.uk/GIRFTNational/groupHome</a:t>
            </a:r>
            <a:endParaRPr lang="en-GB" sz="1400" dirty="0" smtClean="0">
              <a:solidFill>
                <a:srgbClr val="0070C0"/>
              </a:solidFill>
              <a:latin typeface="Arial" panose="020B0604020202020204" pitchFamily="34" charset="0"/>
              <a:cs typeface="Arial" panose="020B0604020202020204" pitchFamily="34" charset="0"/>
            </a:endParaRPr>
          </a:p>
          <a:p>
            <a:pPr lvl="0">
              <a:defRPr/>
            </a:pPr>
            <a:endParaRPr lang="en-GB" sz="1400" dirty="0" smtClean="0">
              <a:solidFill>
                <a:srgbClr val="0070C0"/>
              </a:solidFill>
              <a:latin typeface="Arial" panose="020B0604020202020204" pitchFamily="34" charset="0"/>
              <a:cs typeface="Arial" panose="020B0604020202020204" pitchFamily="34" charset="0"/>
              <a:hlinkClick r:id="rId6"/>
            </a:endParaRPr>
          </a:p>
          <a:p>
            <a:pPr lvl="0">
              <a:defRPr/>
            </a:pPr>
            <a:endParaRPr kumimoji="0" lang="en-GB" sz="1400" b="0" i="0" u="none" strike="noStrike" kern="1200" cap="none" spc="0" normalizeH="0" baseline="0" noProof="0" dirty="0">
              <a:ln>
                <a:noFill/>
              </a:ln>
              <a:solidFill>
                <a:srgbClr val="0070C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4176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C2763-FEC9-C7CF-4421-A512BA4867CA}"/>
              </a:ext>
            </a:extLst>
          </p:cNvPr>
          <p:cNvSpPr>
            <a:spLocks noGrp="1"/>
          </p:cNvSpPr>
          <p:nvPr>
            <p:ph type="title"/>
          </p:nvPr>
        </p:nvSpPr>
        <p:spPr>
          <a:xfrm>
            <a:off x="465610" y="269833"/>
            <a:ext cx="8514937" cy="611649"/>
          </a:xfrm>
        </p:spPr>
        <p:txBody>
          <a:bodyPr>
            <a:normAutofit/>
          </a:bodyPr>
          <a:lstStyle/>
          <a:p>
            <a:r>
              <a:rPr lang="en-GB" sz="2400" dirty="0"/>
              <a:t>Maximising elective activity over winter</a:t>
            </a:r>
            <a:endParaRPr lang="en-US" sz="2400" dirty="0"/>
          </a:p>
        </p:txBody>
      </p:sp>
      <p:sp>
        <p:nvSpPr>
          <p:cNvPr id="3" name="Content Placeholder 2">
            <a:extLst>
              <a:ext uri="{FF2B5EF4-FFF2-40B4-BE49-F238E27FC236}">
                <a16:creationId xmlns:a16="http://schemas.microsoft.com/office/drawing/2014/main" id="{B13A92EA-95BB-F421-3A78-DA615A79EB9C}"/>
              </a:ext>
            </a:extLst>
          </p:cNvPr>
          <p:cNvSpPr>
            <a:spLocks noGrp="1"/>
          </p:cNvSpPr>
          <p:nvPr>
            <p:ph sz="quarter" idx="10"/>
          </p:nvPr>
        </p:nvSpPr>
        <p:spPr>
          <a:xfrm>
            <a:off x="465610" y="881482"/>
            <a:ext cx="10212900" cy="474558"/>
          </a:xfrm>
        </p:spPr>
        <p:txBody>
          <a:bodyPr>
            <a:noAutofit/>
          </a:bodyPr>
          <a:lstStyle/>
          <a:p>
            <a:pPr marL="0" lvl="1" indent="0">
              <a:lnSpc>
                <a:spcPct val="110000"/>
              </a:lnSpc>
              <a:buNone/>
            </a:pPr>
            <a:r>
              <a:rPr lang="en-GB" dirty="0" smtClean="0"/>
              <a:t>There are 5 million patients awaiting an outpatient appointment. Significant numbers of patients have not yet had a first outpatient appointment despite waiting 18 months. We know that 2 week referrals have also increased which requires further outpatient and diagnostic capacity. We also know that 8 million slots were not utilised as patients ‘did not attend’ or ‘were not brought’. Last year, we carried out 100 million outpatient appointments with 65 million of these utilised for follow ups. </a:t>
            </a:r>
          </a:p>
          <a:p>
            <a:pPr marL="0" lvl="1" indent="0">
              <a:lnSpc>
                <a:spcPct val="110000"/>
              </a:lnSpc>
              <a:buNone/>
            </a:pPr>
            <a:r>
              <a:rPr lang="en-GB" dirty="0" smtClean="0"/>
              <a:t>Please read the OPD Clinical Speciality Guidance</a:t>
            </a:r>
            <a:r>
              <a:rPr lang="en-GB" dirty="0">
                <a:solidFill>
                  <a:prstClr val="black"/>
                </a:solidFill>
              </a:rPr>
              <a:t> </a:t>
            </a:r>
            <a:r>
              <a:rPr lang="en-GB" dirty="0" smtClean="0">
                <a:solidFill>
                  <a:srgbClr val="0070C0"/>
                </a:solidFill>
                <a:hlinkClick r:id="rId2"/>
              </a:rPr>
              <a:t>https</a:t>
            </a:r>
            <a:r>
              <a:rPr lang="en-GB" dirty="0">
                <a:solidFill>
                  <a:srgbClr val="0070C0"/>
                </a:solidFill>
                <a:hlinkClick r:id="rId2"/>
              </a:rPr>
              <a:t>://</a:t>
            </a:r>
            <a:r>
              <a:rPr lang="en-GB" dirty="0" smtClean="0">
                <a:solidFill>
                  <a:srgbClr val="0070C0"/>
                </a:solidFill>
                <a:hlinkClick r:id="rId2"/>
              </a:rPr>
              <a:t>future.nhs.uk/connect.ti/GIRFTNational/view?objectId=39442512</a:t>
            </a:r>
            <a:r>
              <a:rPr lang="en-GB" dirty="0" smtClean="0">
                <a:solidFill>
                  <a:srgbClr val="0070C0"/>
                </a:solidFill>
              </a:rPr>
              <a:t> which suggests who might  be suitable for a one stop clinic or patient initiated follow up. </a:t>
            </a:r>
            <a:endParaRPr lang="en-GB" dirty="0">
              <a:solidFill>
                <a:srgbClr val="0070C0"/>
              </a:solidFill>
            </a:endParaRPr>
          </a:p>
          <a:p>
            <a:pPr marL="0" lvl="1" indent="0">
              <a:lnSpc>
                <a:spcPct val="110000"/>
              </a:lnSpc>
              <a:buNone/>
            </a:pPr>
            <a:endParaRPr lang="en-GB" dirty="0" smtClean="0"/>
          </a:p>
          <a:p>
            <a:pPr marL="0" lvl="1" indent="0">
              <a:lnSpc>
                <a:spcPct val="110000"/>
              </a:lnSpc>
              <a:buNone/>
            </a:pPr>
            <a:endParaRPr lang="en-GB" dirty="0"/>
          </a:p>
          <a:p>
            <a:pPr marL="0" lvl="1" indent="0">
              <a:lnSpc>
                <a:spcPct val="110000"/>
              </a:lnSpc>
              <a:buNone/>
            </a:pPr>
            <a:endParaRPr lang="en-GB" dirty="0"/>
          </a:p>
          <a:p>
            <a:pPr lvl="1">
              <a:lnSpc>
                <a:spcPct val="110000"/>
              </a:lnSpc>
            </a:pPr>
            <a:endParaRPr lang="en-US" dirty="0"/>
          </a:p>
          <a:p>
            <a:pPr marL="457200" lvl="1" indent="0">
              <a:lnSpc>
                <a:spcPct val="110000"/>
              </a:lnSpc>
              <a:buNone/>
            </a:pPr>
            <a:endParaRPr lang="en-US" dirty="0"/>
          </a:p>
        </p:txBody>
      </p:sp>
      <p:sp>
        <p:nvSpPr>
          <p:cNvPr id="5" name="Rectangle 4">
            <a:extLst>
              <a:ext uri="{FF2B5EF4-FFF2-40B4-BE49-F238E27FC236}">
                <a16:creationId xmlns:a16="http://schemas.microsoft.com/office/drawing/2014/main" id="{0484278A-A9E7-4F1B-9474-0F224A76613C}"/>
              </a:ext>
            </a:extLst>
          </p:cNvPr>
          <p:cNvSpPr/>
          <p:nvPr/>
        </p:nvSpPr>
        <p:spPr>
          <a:xfrm>
            <a:off x="6918036" y="2450822"/>
            <a:ext cx="4405746" cy="3613297"/>
          </a:xfrm>
          <a:prstGeom prst="rect">
            <a:avLst/>
          </a:prstGeom>
          <a:ln w="28575">
            <a:solidFill>
              <a:schemeClr val="accent1"/>
            </a:solidFill>
          </a:ln>
        </p:spPr>
        <p:txBody>
          <a:bodyPr wrap="square">
            <a:spAutoFit/>
          </a:bodyPr>
          <a:lstStyle/>
          <a:p>
            <a:pPr marL="0" marR="0" lvl="1" indent="0" algn="l" defTabSz="914400" rtl="0" eaLnBrk="1" fontAlgn="auto" latinLnBrk="0" hangingPunct="1">
              <a:lnSpc>
                <a:spcPct val="110000"/>
              </a:lnSpc>
              <a:spcBef>
                <a:spcPts val="0"/>
              </a:spcBef>
              <a:spcAft>
                <a:spcPts val="0"/>
              </a:spcAft>
              <a:buClrTx/>
              <a:buSzTx/>
              <a:buFontTx/>
              <a:buNone/>
              <a:tabLst/>
              <a:defRPr/>
            </a:pPr>
            <a:r>
              <a:rPr kumimoji="0" lang="en-GB" sz="1600" b="0" i="0" u="sng" strike="noStrike" kern="1200" cap="none" spc="0" normalizeH="0" baseline="0" noProof="0" dirty="0" smtClean="0">
                <a:ln>
                  <a:noFill/>
                </a:ln>
                <a:solidFill>
                  <a:srgbClr val="0070C0"/>
                </a:solidFill>
                <a:effectLst/>
                <a:uLnTx/>
                <a:uFillTx/>
                <a:latin typeface="Arial" panose="020B0604020202020204" pitchFamily="34" charset="0"/>
                <a:ea typeface="+mn-ea"/>
                <a:cs typeface="Arial" panose="020B0604020202020204" pitchFamily="34" charset="0"/>
              </a:rPr>
              <a:t>Checklist </a:t>
            </a:r>
            <a:r>
              <a:rPr kumimoji="0" lang="en-GB" sz="1600" b="0" i="0" u="sng"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for </a:t>
            </a:r>
            <a:r>
              <a:rPr kumimoji="0" lang="en-GB" sz="1600" b="0" i="0" u="sng" strike="noStrike" kern="1200" cap="none" spc="0" normalizeH="0" baseline="0" noProof="0" dirty="0" smtClean="0">
                <a:ln>
                  <a:noFill/>
                </a:ln>
                <a:solidFill>
                  <a:srgbClr val="0070C0"/>
                </a:solidFill>
                <a:effectLst/>
                <a:uLnTx/>
                <a:uFillTx/>
                <a:latin typeface="Arial" panose="020B0604020202020204" pitchFamily="34" charset="0"/>
                <a:ea typeface="+mn-ea"/>
                <a:cs typeface="Arial" panose="020B0604020202020204" pitchFamily="34" charset="0"/>
              </a:rPr>
              <a:t>cancer and outpatient services</a:t>
            </a:r>
            <a:r>
              <a:rPr kumimoji="0" lang="en-GB" sz="1600" b="0" i="0" u="none" strike="noStrike" kern="1200" cap="none" spc="0" normalizeH="0" baseline="0" noProof="0" dirty="0" smtClean="0">
                <a:ln>
                  <a:noFill/>
                </a:ln>
                <a:solidFill>
                  <a:srgbClr val="0070C0"/>
                </a:solidFill>
                <a:effectLst/>
                <a:uLnTx/>
                <a:uFillTx/>
                <a:latin typeface="Arial" panose="020B0604020202020204" pitchFamily="34" charset="0"/>
                <a:ea typeface="+mn-ea"/>
                <a:cs typeface="Arial" panose="020B0604020202020204" pitchFamily="34" charset="0"/>
              </a:rPr>
              <a:t>:</a:t>
            </a:r>
            <a:endParaRPr kumimoji="0" lang="en-GB" sz="1600" b="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endParaRPr>
          </a:p>
          <a:p>
            <a:pPr marL="0" marR="0" lvl="1" indent="0" algn="l" defTabSz="914400" rtl="0" eaLnBrk="1" fontAlgn="auto" latinLnBrk="0" hangingPunct="1">
              <a:lnSpc>
                <a:spcPct val="11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36575" marR="0" lvl="1" indent="0" algn="l" defTabSz="914400" rtl="0" eaLnBrk="1" fontAlgn="auto" latinLnBrk="0" hangingPunct="1">
              <a:lnSpc>
                <a:spcPct val="11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Do you know who on your list has been waiting more than </a:t>
            </a:r>
            <a:r>
              <a:rPr kumimoji="0" lang="en-GB"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52 weeks?</a:t>
            </a: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36575" marR="0" lvl="1" indent="0" algn="l" defTabSz="914400" rtl="0" eaLnBrk="1" fontAlgn="auto" latinLnBrk="0" hangingPunct="1">
              <a:lnSpc>
                <a:spcPct val="11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36575" marR="0" lvl="1" indent="0" algn="l" defTabSz="914400" rtl="0" eaLnBrk="1" fontAlgn="auto" latinLnBrk="0" hangingPunct="1">
              <a:lnSpc>
                <a:spcPct val="110000"/>
              </a:lnSpc>
              <a:spcBef>
                <a:spcPts val="0"/>
              </a:spcBef>
              <a:spcAft>
                <a:spcPts val="0"/>
              </a:spcAft>
              <a:buClrTx/>
              <a:buSzTx/>
              <a:buFontTx/>
              <a:buNone/>
              <a:tabLst/>
              <a:defRPr/>
            </a:pPr>
            <a:r>
              <a:rPr kumimoji="0" lang="en-GB"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Has </a:t>
            </a:r>
            <a:r>
              <a:rPr lang="en-GB" sz="1600" dirty="0" smtClean="0">
                <a:solidFill>
                  <a:prstClr val="black"/>
                </a:solidFill>
                <a:latin typeface="Arial" panose="020B0604020202020204" pitchFamily="34" charset="0"/>
                <a:cs typeface="Arial" panose="020B0604020202020204" pitchFamily="34" charset="0"/>
              </a:rPr>
              <a:t>your list been validated? </a:t>
            </a:r>
          </a:p>
          <a:p>
            <a:pPr marL="536575" marR="0" lvl="1" indent="0" algn="l" defTabSz="914400" rtl="0" eaLnBrk="1" fontAlgn="auto" latinLnBrk="0" hangingPunct="1">
              <a:lnSpc>
                <a:spcPct val="11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36575" marR="0" lvl="1" indent="0" algn="l" defTabSz="914400" rtl="0" eaLnBrk="1" fontAlgn="auto" latinLnBrk="0" hangingPunct="1">
              <a:lnSpc>
                <a:spcPct val="110000"/>
              </a:lnSpc>
              <a:spcBef>
                <a:spcPts val="0"/>
              </a:spcBef>
              <a:spcAft>
                <a:spcPts val="0"/>
              </a:spcAft>
              <a:buClrTx/>
              <a:buSzTx/>
              <a:buFontTx/>
              <a:buNone/>
              <a:tabLst/>
              <a:defRPr/>
            </a:pPr>
            <a:r>
              <a:rPr kumimoji="0" lang="en-GB"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Do </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you know what the next step they need on their pathway is?</a:t>
            </a:r>
          </a:p>
          <a:p>
            <a:pPr marL="536575" marR="0" lvl="1" indent="0" algn="l" defTabSz="914400" rtl="0" eaLnBrk="1" fontAlgn="auto" latinLnBrk="0" hangingPunct="1">
              <a:lnSpc>
                <a:spcPct val="11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36575" marR="0" lvl="1" indent="0" algn="l" defTabSz="914400" rtl="0" eaLnBrk="1" fontAlgn="auto" latinLnBrk="0" hangingPunct="1">
              <a:lnSpc>
                <a:spcPct val="110000"/>
              </a:lnSpc>
              <a:spcBef>
                <a:spcPts val="0"/>
              </a:spcBef>
              <a:spcAft>
                <a:spcPts val="0"/>
              </a:spcAft>
              <a:buClrTx/>
              <a:buSzTx/>
              <a:buFontTx/>
              <a:buNone/>
              <a:tabLst/>
              <a:defRPr/>
            </a:pPr>
            <a:r>
              <a:rPr kumimoji="0" lang="en-GB"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Can </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you book them in? Could it </a:t>
            </a:r>
            <a:r>
              <a:rPr kumimoji="0" lang="en-GB"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be</a:t>
            </a:r>
            <a:r>
              <a:rPr kumimoji="0" lang="en-GB" sz="1600" b="0" i="0" u="none" strike="noStrike" kern="1200" cap="none" spc="0" normalizeH="0" noProof="0" dirty="0" smtClean="0">
                <a:ln>
                  <a:noFill/>
                </a:ln>
                <a:solidFill>
                  <a:prstClr val="black"/>
                </a:solidFill>
                <a:effectLst/>
                <a:uLnTx/>
                <a:uFillTx/>
                <a:latin typeface="Arial" panose="020B0604020202020204" pitchFamily="34" charset="0"/>
                <a:ea typeface="+mn-ea"/>
                <a:cs typeface="Arial" panose="020B0604020202020204" pitchFamily="34" charset="0"/>
              </a:rPr>
              <a:t> a telephone, video or virtual</a:t>
            </a:r>
            <a:r>
              <a:rPr kumimoji="0" lang="en-GB"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appointment?</a:t>
            </a:r>
            <a:endParaRPr lang="en-GB" sz="1600" dirty="0">
              <a:solidFill>
                <a:prstClr val="black"/>
              </a:solidFill>
              <a:latin typeface="Arial" panose="020B0604020202020204" pitchFamily="34" charset="0"/>
              <a:cs typeface="Arial" panose="020B0604020202020204" pitchFamily="34" charset="0"/>
            </a:endParaRPr>
          </a:p>
          <a:p>
            <a:pPr marL="536575" marR="0" lvl="1" indent="0" algn="l" defTabSz="914400" rtl="0" eaLnBrk="1" fontAlgn="auto" latinLnBrk="0" hangingPunct="1">
              <a:lnSpc>
                <a:spcPct val="11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Rectangle 6">
            <a:extLst>
              <a:ext uri="{FF2B5EF4-FFF2-40B4-BE49-F238E27FC236}">
                <a16:creationId xmlns:a16="http://schemas.microsoft.com/office/drawing/2014/main" id="{D1EF16FD-E8AE-4B4E-BD89-5F4B68D8D9F9}"/>
              </a:ext>
            </a:extLst>
          </p:cNvPr>
          <p:cNvSpPr/>
          <p:nvPr/>
        </p:nvSpPr>
        <p:spPr>
          <a:xfrm>
            <a:off x="7088180" y="3049090"/>
            <a:ext cx="325821" cy="3153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52D8D8A8-A89F-4732-A685-6A41E3266521}"/>
              </a:ext>
            </a:extLst>
          </p:cNvPr>
          <p:cNvSpPr/>
          <p:nvPr/>
        </p:nvSpPr>
        <p:spPr>
          <a:xfrm>
            <a:off x="7095698" y="3734832"/>
            <a:ext cx="325821" cy="3153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319937A7-66C0-411B-82B1-9BF4B4CE5655}"/>
              </a:ext>
            </a:extLst>
          </p:cNvPr>
          <p:cNvSpPr/>
          <p:nvPr/>
        </p:nvSpPr>
        <p:spPr>
          <a:xfrm>
            <a:off x="7110827" y="4490755"/>
            <a:ext cx="325821" cy="3153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F9DE59BA-E71A-4D7D-BCD7-0341D4ADF37D}"/>
              </a:ext>
            </a:extLst>
          </p:cNvPr>
          <p:cNvSpPr/>
          <p:nvPr/>
        </p:nvSpPr>
        <p:spPr>
          <a:xfrm>
            <a:off x="7123289" y="5330930"/>
            <a:ext cx="325821" cy="3153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Graphic 8" descr="Checkmark">
            <a:extLst>
              <a:ext uri="{FF2B5EF4-FFF2-40B4-BE49-F238E27FC236}">
                <a16:creationId xmlns:a16="http://schemas.microsoft.com/office/drawing/2014/main" id="{698C8DFB-E3AD-48F1-88A4-3E3305974DB2}"/>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7138419" y="3083481"/>
            <a:ext cx="270641" cy="270641"/>
          </a:xfrm>
          <a:prstGeom prst="rect">
            <a:avLst/>
          </a:prstGeom>
        </p:spPr>
      </p:pic>
      <p:pic>
        <p:nvPicPr>
          <p:cNvPr id="22" name="Graphic 21" descr="Checkmark">
            <a:extLst>
              <a:ext uri="{FF2B5EF4-FFF2-40B4-BE49-F238E27FC236}">
                <a16:creationId xmlns:a16="http://schemas.microsoft.com/office/drawing/2014/main" id="{151166AB-4CDA-4498-93CC-F31F399CADB2}"/>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7123289" y="3802569"/>
            <a:ext cx="270641" cy="270641"/>
          </a:xfrm>
          <a:prstGeom prst="rect">
            <a:avLst/>
          </a:prstGeom>
        </p:spPr>
      </p:pic>
      <p:pic>
        <p:nvPicPr>
          <p:cNvPr id="23" name="Graphic 22" descr="Checkmark">
            <a:extLst>
              <a:ext uri="{FF2B5EF4-FFF2-40B4-BE49-F238E27FC236}">
                <a16:creationId xmlns:a16="http://schemas.microsoft.com/office/drawing/2014/main" id="{15927935-8883-4994-95F4-53F1A9D0E9ED}"/>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7138418" y="4502811"/>
            <a:ext cx="270641" cy="270641"/>
          </a:xfrm>
          <a:prstGeom prst="rect">
            <a:avLst/>
          </a:prstGeom>
        </p:spPr>
      </p:pic>
      <p:pic>
        <p:nvPicPr>
          <p:cNvPr id="24" name="Graphic 23" descr="Checkmark">
            <a:extLst>
              <a:ext uri="{FF2B5EF4-FFF2-40B4-BE49-F238E27FC236}">
                <a16:creationId xmlns:a16="http://schemas.microsoft.com/office/drawing/2014/main" id="{4FEA7477-E38F-4062-9B45-8A55CEBD63C1}"/>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7170726" y="5392088"/>
            <a:ext cx="270641" cy="270641"/>
          </a:xfrm>
          <a:prstGeom prst="rect">
            <a:avLst/>
          </a:prstGeom>
        </p:spPr>
      </p:pic>
      <p:sp>
        <p:nvSpPr>
          <p:cNvPr id="10" name="Rectangle 9">
            <a:extLst>
              <a:ext uri="{FF2B5EF4-FFF2-40B4-BE49-F238E27FC236}">
                <a16:creationId xmlns:a16="http://schemas.microsoft.com/office/drawing/2014/main" id="{40A7BFD3-7074-492F-B59A-6291D1DEFC58}"/>
              </a:ext>
            </a:extLst>
          </p:cNvPr>
          <p:cNvSpPr/>
          <p:nvPr/>
        </p:nvSpPr>
        <p:spPr>
          <a:xfrm>
            <a:off x="465610" y="2499884"/>
            <a:ext cx="6193808" cy="4121128"/>
          </a:xfrm>
          <a:prstGeom prst="rect">
            <a:avLst/>
          </a:prstGeom>
        </p:spPr>
        <p:txBody>
          <a:bodyPr wrap="square">
            <a:spAutoFit/>
          </a:bodyPr>
          <a:lstStyle/>
          <a:p>
            <a:pPr marL="0" marR="0" lvl="1" indent="0" algn="l" defTabSz="914400" rtl="0" eaLnBrk="1" fontAlgn="auto" latinLnBrk="0" hangingPunct="1">
              <a:lnSpc>
                <a:spcPct val="110000"/>
              </a:lnSpc>
              <a:spcBef>
                <a:spcPts val="0"/>
              </a:spcBef>
              <a:spcAft>
                <a:spcPts val="0"/>
              </a:spcAft>
              <a:buClrTx/>
              <a:buSzTx/>
              <a:buFontTx/>
              <a:buNone/>
              <a:tabLst/>
              <a:defRPr/>
            </a:pPr>
            <a:r>
              <a:rPr kumimoji="0" lang="en-GB"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To </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support </a:t>
            </a:r>
            <a:r>
              <a:rPr lang="en-GB" sz="1400" dirty="0" smtClean="0">
                <a:solidFill>
                  <a:prstClr val="black"/>
                </a:solidFill>
                <a:latin typeface="Arial" panose="020B0604020202020204" pitchFamily="34" charset="0"/>
                <a:cs typeface="Arial" panose="020B0604020202020204" pitchFamily="34" charset="0"/>
              </a:rPr>
              <a:t>cancer and outpatient services</a:t>
            </a:r>
            <a:r>
              <a:rPr kumimoji="0" lang="en-GB"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1"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p>
            <a:pPr marL="285750" lvl="1" indent="-285750">
              <a:lnSpc>
                <a:spcPct val="110000"/>
              </a:lnSpc>
              <a:buFont typeface="Arial" panose="020B0604020202020204" pitchFamily="34" charset="0"/>
              <a:buChar char="•"/>
              <a:defRPr/>
            </a:pPr>
            <a:r>
              <a:rPr lang="en-GB" sz="1400" dirty="0">
                <a:solidFill>
                  <a:prstClr val="black"/>
                </a:solidFill>
                <a:latin typeface="Arial" panose="020B0604020202020204" pitchFamily="34" charset="0"/>
                <a:cs typeface="Arial" panose="020B0604020202020204" pitchFamily="34" charset="0"/>
              </a:rPr>
              <a:t>Please prioritise those requiring first outpatients </a:t>
            </a:r>
            <a:endParaRPr lang="en-GB" sz="1400" dirty="0" smtClean="0">
              <a:solidFill>
                <a:prstClr val="black"/>
              </a:solidFill>
              <a:latin typeface="Arial" panose="020B0604020202020204" pitchFamily="34" charset="0"/>
              <a:cs typeface="Arial" panose="020B0604020202020204" pitchFamily="34" charset="0"/>
            </a:endParaRPr>
          </a:p>
          <a:p>
            <a:pPr marL="285750" lvl="1" indent="-285750">
              <a:lnSpc>
                <a:spcPct val="110000"/>
              </a:lnSpc>
              <a:buFont typeface="Arial" panose="020B0604020202020204" pitchFamily="34" charset="0"/>
              <a:buChar char="•"/>
              <a:defRPr/>
            </a:pPr>
            <a:r>
              <a:rPr lang="en-GB" sz="1400" dirty="0" smtClean="0">
                <a:solidFill>
                  <a:prstClr val="black"/>
                </a:solidFill>
                <a:latin typeface="Arial" panose="020B0604020202020204" pitchFamily="34" charset="0"/>
                <a:cs typeface="Arial" panose="020B0604020202020204" pitchFamily="34" charset="0"/>
              </a:rPr>
              <a:t>If a patient DNAs, consider the next step and whether this could be done remotely</a:t>
            </a:r>
          </a:p>
          <a:p>
            <a:pPr marL="285750" lvl="1" indent="-285750">
              <a:lnSpc>
                <a:spcPct val="110000"/>
              </a:lnSpc>
              <a:buFont typeface="Arial" panose="020B0604020202020204" pitchFamily="34" charset="0"/>
              <a:buChar char="•"/>
              <a:defRPr/>
            </a:pPr>
            <a:r>
              <a:rPr lang="en-GB" sz="1400" dirty="0" smtClean="0">
                <a:latin typeface="Arial" panose="020B0604020202020204" pitchFamily="34" charset="0"/>
                <a:cs typeface="Arial" panose="020B0604020202020204" pitchFamily="34" charset="0"/>
              </a:rPr>
              <a:t>Consider </a:t>
            </a:r>
            <a:r>
              <a:rPr lang="en-GB" sz="1400" dirty="0">
                <a:latin typeface="Arial" panose="020B0604020202020204" pitchFamily="34" charset="0"/>
                <a:cs typeface="Arial" panose="020B0604020202020204" pitchFamily="34" charset="0"/>
              </a:rPr>
              <a:t>short notice activity </a:t>
            </a:r>
            <a:r>
              <a:rPr lang="en-GB" sz="1400" dirty="0" err="1">
                <a:latin typeface="Arial" panose="020B0604020202020204" pitchFamily="34" charset="0"/>
                <a:cs typeface="Arial" panose="020B0604020202020204" pitchFamily="34" charset="0"/>
              </a:rPr>
              <a:t>ie</a:t>
            </a:r>
            <a:r>
              <a:rPr lang="en-GB" sz="1400" dirty="0">
                <a:latin typeface="Arial" panose="020B0604020202020204" pitchFamily="34" charset="0"/>
                <a:cs typeface="Arial" panose="020B0604020202020204" pitchFamily="34" charset="0"/>
              </a:rPr>
              <a:t> when a list is taken down </a:t>
            </a:r>
            <a:r>
              <a:rPr lang="en-GB" sz="1400" dirty="0" err="1">
                <a:latin typeface="Arial" panose="020B0604020202020204" pitchFamily="34" charset="0"/>
                <a:cs typeface="Arial" panose="020B0604020202020204" pitchFamily="34" charset="0"/>
              </a:rPr>
              <a:t>eg</a:t>
            </a:r>
            <a:r>
              <a:rPr lang="en-GB" sz="1400" dirty="0">
                <a:latin typeface="Arial" panose="020B0604020202020204" pitchFamily="34" charset="0"/>
                <a:cs typeface="Arial" panose="020B0604020202020204" pitchFamily="34" charset="0"/>
              </a:rPr>
              <a:t> patient lists for validation or </a:t>
            </a:r>
            <a:r>
              <a:rPr lang="en-GB" sz="1400" dirty="0" smtClean="0">
                <a:latin typeface="Arial" panose="020B0604020202020204" pitchFamily="34" charset="0"/>
                <a:cs typeface="Arial" panose="020B0604020202020204" pitchFamily="34" charset="0"/>
              </a:rPr>
              <a:t>patients who need an outpatient </a:t>
            </a:r>
            <a:r>
              <a:rPr lang="en-GB" sz="1400" dirty="0">
                <a:latin typeface="Arial" panose="020B0604020202020204" pitchFamily="34" charset="0"/>
                <a:cs typeface="Arial" panose="020B0604020202020204" pitchFamily="34" charset="0"/>
              </a:rPr>
              <a:t>review</a:t>
            </a:r>
          </a:p>
          <a:p>
            <a:pPr marL="285750" lvl="1" indent="-285750">
              <a:lnSpc>
                <a:spcPct val="110000"/>
              </a:lnSpc>
              <a:buFont typeface="Arial" panose="020B0604020202020204" pitchFamily="34" charset="0"/>
              <a:buChar char="•"/>
              <a:defRPr/>
            </a:pPr>
            <a:r>
              <a:rPr lang="en-GB" sz="1400" dirty="0">
                <a:solidFill>
                  <a:prstClr val="black"/>
                </a:solidFill>
                <a:latin typeface="Arial" panose="020B0604020202020204" pitchFamily="34" charset="0"/>
                <a:cs typeface="Arial" panose="020B0604020202020204" pitchFamily="34" charset="0"/>
              </a:rPr>
              <a:t>Maintain capacity and training by using all individuals. Trainees maybe asked to support services if clinical supervision is provided even if their principal consultant is on leave</a:t>
            </a:r>
            <a:r>
              <a:rPr lang="en-GB" sz="1400" dirty="0" smtClean="0">
                <a:solidFill>
                  <a:prstClr val="black"/>
                </a:solidFill>
                <a:latin typeface="Arial" panose="020B0604020202020204" pitchFamily="34" charset="0"/>
                <a:cs typeface="Arial" panose="020B0604020202020204" pitchFamily="34" charset="0"/>
              </a:rPr>
              <a:t>.</a:t>
            </a:r>
            <a:endParaRPr kumimoji="0" lang="en-GB" sz="1400" b="0" i="0" u="none" strike="noStrike" kern="1200" cap="none" spc="0" normalizeH="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1" indent="-285750"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lang="en-GB" sz="1400" baseline="0" dirty="0" smtClean="0">
                <a:solidFill>
                  <a:prstClr val="black"/>
                </a:solidFill>
                <a:latin typeface="Arial" panose="020B0604020202020204" pitchFamily="34" charset="0"/>
                <a:cs typeface="Arial" panose="020B0604020202020204" pitchFamily="34" charset="0"/>
              </a:rPr>
              <a:t>Use</a:t>
            </a:r>
            <a:r>
              <a:rPr lang="en-GB" sz="1400" dirty="0" smtClean="0">
                <a:solidFill>
                  <a:prstClr val="black"/>
                </a:solidFill>
                <a:latin typeface="Arial" panose="020B0604020202020204" pitchFamily="34" charset="0"/>
                <a:cs typeface="Arial" panose="020B0604020202020204" pitchFamily="34" charset="0"/>
              </a:rPr>
              <a:t> virtual reviews to ensure that results are communicated to patients</a:t>
            </a: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1" indent="-285750"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Please ensure that </a:t>
            </a:r>
            <a:r>
              <a:rPr kumimoji="0" lang="en-GB"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pathways</a:t>
            </a:r>
            <a:r>
              <a:rPr kumimoji="0" lang="en-GB" sz="1400" b="0" i="0" u="none" strike="noStrike" kern="1200" cap="none" spc="0" normalizeH="0" noProof="0" dirty="0" smtClean="0">
                <a:ln>
                  <a:noFill/>
                </a:ln>
                <a:solidFill>
                  <a:prstClr val="black"/>
                </a:solidFill>
                <a:effectLst/>
                <a:uLnTx/>
                <a:uFillTx/>
                <a:latin typeface="Arial" panose="020B0604020202020204" pitchFamily="34" charset="0"/>
                <a:ea typeface="+mn-ea"/>
                <a:cs typeface="Arial" panose="020B0604020202020204" pitchFamily="34" charset="0"/>
              </a:rPr>
              <a:t> such as FIT negative are implemented to support cancer pathways</a:t>
            </a:r>
          </a:p>
          <a:p>
            <a:pPr marL="285750" marR="0" lvl="1" indent="-285750"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lang="en-GB" sz="1400" dirty="0" smtClean="0">
                <a:solidFill>
                  <a:prstClr val="black"/>
                </a:solidFill>
                <a:latin typeface="Arial" panose="020B0604020202020204" pitchFamily="34" charset="0"/>
                <a:cs typeface="Arial" panose="020B0604020202020204" pitchFamily="34" charset="0"/>
              </a:rPr>
              <a:t>Consider utilising virtual wards to reduce the inpatient requirements reducing the risk of cancellation of elective activity</a:t>
            </a:r>
            <a:endParaRPr kumimoji="0" lang="en-GB" sz="1400" b="0" i="0" u="none" strike="noStrike" kern="1200" cap="none" spc="0" normalizeH="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1" indent="-285750"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1"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6" name="Rectangle 25">
            <a:extLst>
              <a:ext uri="{FF2B5EF4-FFF2-40B4-BE49-F238E27FC236}">
                <a16:creationId xmlns:a16="http://schemas.microsoft.com/office/drawing/2014/main" id="{F4535F96-B529-4A35-A038-CACAEBB14A05}"/>
              </a:ext>
            </a:extLst>
          </p:cNvPr>
          <p:cNvSpPr/>
          <p:nvPr/>
        </p:nvSpPr>
        <p:spPr>
          <a:xfrm>
            <a:off x="0" y="6244508"/>
            <a:ext cx="12192000" cy="613492"/>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Useful </a:t>
            </a:r>
            <a:r>
              <a:rPr kumimoji="0" lang="en-GB"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resource:</a:t>
            </a: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Validation Toolkit: </a:t>
            </a:r>
            <a:r>
              <a:rPr kumimoji="0" lang="en-GB" sz="1400" b="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hlinkClick r:id="rId6"/>
              </a:rPr>
              <a:t>https://www.england.nhs.uk/publication/validation-toolkit-and-guidance</a:t>
            </a:r>
            <a:r>
              <a:rPr kumimoji="0" lang="en-GB" sz="1400" b="0" i="0" u="none" strike="noStrike" kern="1200" cap="none" spc="0" normalizeH="0" baseline="0" noProof="0" dirty="0" smtClean="0">
                <a:ln>
                  <a:noFill/>
                </a:ln>
                <a:solidFill>
                  <a:srgbClr val="0070C0"/>
                </a:solidFill>
                <a:effectLst/>
                <a:uLnTx/>
                <a:uFillTx/>
                <a:latin typeface="Arial" panose="020B0604020202020204" pitchFamily="34" charset="0"/>
                <a:ea typeface="+mn-ea"/>
                <a:cs typeface="Arial" panose="020B0604020202020204" pitchFamily="34" charset="0"/>
                <a:hlinkClick r:id="rId6"/>
              </a:rPr>
              <a:t>/</a:t>
            </a:r>
            <a:endParaRPr lang="en-GB" sz="1400" dirty="0" smtClean="0">
              <a:solidFill>
                <a:srgbClr val="0070C0"/>
              </a:solidFill>
              <a:latin typeface="Arial" panose="020B0604020202020204" pitchFamily="34" charset="0"/>
              <a:cs typeface="Arial" panose="020B0604020202020204" pitchFamily="34" charset="0"/>
            </a:endParaRPr>
          </a:p>
          <a:p>
            <a:pPr lvl="0">
              <a:defRPr/>
            </a:pPr>
            <a:endParaRPr kumimoji="0" lang="en-GB" sz="1400" b="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08739645"/>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template - July 2022.pptx  -  Read-Only" id="{C3CA6BAD-1312-4EE3-BA82-5C8702B31010}" vid="{C7CCFAE8-7C5F-41E6-8B79-0F52BDE9127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TotalTime>
  <Words>640</Words>
  <Application>Microsoft Office PowerPoint</Application>
  <PresentationFormat>Widescreen</PresentationFormat>
  <Paragraphs>55</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Custom Design</vt:lpstr>
      <vt:lpstr>Maximising elective activity over winter</vt:lpstr>
      <vt:lpstr>Maximising elective activity over winter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 and innovate</dc:title>
  <dc:creator>Jennie Walker</dc:creator>
  <cp:lastModifiedBy>Vig Stella</cp:lastModifiedBy>
  <cp:revision>21</cp:revision>
  <dcterms:created xsi:type="dcterms:W3CDTF">2022-11-07T16:55:08Z</dcterms:created>
  <dcterms:modified xsi:type="dcterms:W3CDTF">2022-12-12T18:36:28Z</dcterms:modified>
</cp:coreProperties>
</file>